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70" r:id="rId7"/>
    <p:sldId id="271" r:id="rId8"/>
    <p:sldId id="266" r:id="rId9"/>
    <p:sldId id="273" r:id="rId10"/>
    <p:sldId id="276" r:id="rId11"/>
    <p:sldId id="272" r:id="rId12"/>
    <p:sldId id="275" r:id="rId13"/>
    <p:sldId id="277" r:id="rId1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4CCCFD2-2710-4DCB-9CEA-E180FF354DA7}" type="datetime1">
              <a:rPr lang="hr-HR" smtClean="0"/>
              <a:t>14.2.2023.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CDDF4CC-79AA-4477-8A5C-A81E158CAC6D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Uredite stilove teksta matrice</a:t>
            </a:r>
            <a:endParaRPr lang="hr-HR" noProof="0" dirty="0"/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653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3F328C-D652-4D56-B661-248CACCE5850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7B9B97-1F5A-4582-8F9A-A84217769AE8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F5939F-0EB5-4966-BEB2-8059C27E71D8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099AF9-3E05-4986-BEFD-CFD6F14661D4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avni poveznik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F1CA04-9144-4D04-BD14-337438548908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avni poveznik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r-HR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Rezervirano mjesto za sli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9" name="Tekst uputa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hr-HR" sz="1200" b="1" i="1" noProof="0" dirty="0">
                <a:latin typeface="Arial" pitchFamily="34" charset="0"/>
                <a:cs typeface="Arial" pitchFamily="34" charset="0"/>
              </a:rPr>
              <a:t>NAPOMENA:</a:t>
            </a:r>
          </a:p>
          <a:p>
            <a:pPr rtl="0"/>
            <a:r>
              <a:rPr lang="hr-HR" sz="1200" i="1" noProof="0" dirty="0">
                <a:latin typeface="Arial" pitchFamily="34" charset="0"/>
                <a:cs typeface="Arial" pitchFamily="34" charset="0"/>
              </a:rPr>
              <a:t>da biste promijenili sliku na slajdu, odaberite sliku pa je izbrišite. Nakon toga kliknite ikonu Slike u rezerviranom mjestu da biste umetnuli željenu sliku.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avni poveznik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vni poveznik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avokut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avni poveznik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ni poveznik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99AC0A-8F02-48E5-B92A-0CDFB2A51631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8DCC22-DB97-417E-B1F3-BBFE638A4472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EEF75-F895-47D0-98C5-793777417A10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BA695E-CCA2-4B1E-AF18-4DC32ACC67B4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51BF9C-8F4A-47F2-8A13-6B19BDD6EC2B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700B8A-AFEB-461D-942C-7F3D4F87E890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r-HR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-HR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  <a:p>
            <a:pPr lvl="5" rtl="0"/>
            <a:r>
              <a:rPr lang="hr-HR" dirty="0"/>
              <a:t>Šesta razina</a:t>
            </a:r>
          </a:p>
          <a:p>
            <a:pPr lvl="6" rtl="0"/>
            <a:r>
              <a:rPr lang="hr-HR" dirty="0"/>
              <a:t>Sedma razina</a:t>
            </a:r>
          </a:p>
          <a:p>
            <a:pPr lvl="7" rtl="0"/>
            <a:r>
              <a:rPr lang="hr-HR" dirty="0"/>
              <a:t>Osma razina</a:t>
            </a:r>
          </a:p>
          <a:p>
            <a:pPr lvl="8" rtl="0"/>
            <a:r>
              <a:rPr lang="hr-HR" dirty="0"/>
              <a:t>Deveta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BBADB7A-79D5-4A29-8F0A-909F37374057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avni poveznik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oguru.com/hr/lexie-app/" TargetMode="External"/><Relationship Id="rId2" Type="http://schemas.openxmlformats.org/officeDocument/2006/relationships/hyperlink" Target="https://digitalna.nsk.hr/p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2lF7FSSigU&amp;t=297s" TargetMode="External"/><Relationship Id="rId13" Type="http://schemas.openxmlformats.org/officeDocument/2006/relationships/hyperlink" Target="https://www.youtube.com/watch?v=N2lF7FSSigU&amp;t=616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N2lF7FSSigU&amp;t=208s" TargetMode="External"/><Relationship Id="rId12" Type="http://schemas.openxmlformats.org/officeDocument/2006/relationships/hyperlink" Target="https://www.youtube.com/watch?v=N2lF7FSSigU&amp;t=515s" TargetMode="External"/><Relationship Id="rId2" Type="http://schemas.openxmlformats.org/officeDocument/2006/relationships/hyperlink" Target="https://youtu.be/N2lF7FSSigU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N2lF7FSSigU&amp;t=162s" TargetMode="External"/><Relationship Id="rId11" Type="http://schemas.openxmlformats.org/officeDocument/2006/relationships/hyperlink" Target="https://www.youtube.com/watch?v=N2lF7FSSigU&amp;t=464s" TargetMode="External"/><Relationship Id="rId5" Type="http://schemas.openxmlformats.org/officeDocument/2006/relationships/hyperlink" Target="https://www.youtube.com/watch?v=N2lF7FSSigU&amp;t=81s" TargetMode="External"/><Relationship Id="rId15" Type="http://schemas.openxmlformats.org/officeDocument/2006/relationships/hyperlink" Target="https://www.youtube.com/watch?v=N2lF7FSSigU&amp;t=871s" TargetMode="External"/><Relationship Id="rId10" Type="http://schemas.openxmlformats.org/officeDocument/2006/relationships/hyperlink" Target="https://www.youtube.com/watch?v=N2lF7FSSigU&amp;t=387s" TargetMode="External"/><Relationship Id="rId4" Type="http://schemas.openxmlformats.org/officeDocument/2006/relationships/hyperlink" Target="https://www.youtube.com/watch?v=N2lF7FSSigU" TargetMode="External"/><Relationship Id="rId9" Type="http://schemas.openxmlformats.org/officeDocument/2006/relationships/hyperlink" Target="https://www.youtube.com/watch?v=N2lF7FSSigU&amp;t=324s" TargetMode="External"/><Relationship Id="rId14" Type="http://schemas.openxmlformats.org/officeDocument/2006/relationships/hyperlink" Target="https://www.youtube.com/watch?v=N2lF7FSSigU&amp;t=767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moguru.com/wp-content/uploads/2022/10/Vjezbenica-omoguru-2022-1.pdf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oguru.com/hr/lexie-app/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www.omoguru.com/hr/hr-omoblog/lexie-hr/kako-instalirati-lexie-na-mobitel-tablet-i-racunalo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omoguru.com/hr/hr-omoblog/lexie-hr/usporedba-lexie-i-omoguru-readera/" TargetMode="External"/><Relationship Id="rId5" Type="http://schemas.openxmlformats.org/officeDocument/2006/relationships/hyperlink" Target="https://www.omoguru.com/hr/hr-omoblog/lexie-hr/lexie-je-odlicna-za-ucenike-s-disleksijom-i-teskocama-citanja/" TargetMode="External"/><Relationship Id="rId4" Type="http://schemas.openxmlformats.org/officeDocument/2006/relationships/hyperlink" Target="https://www.omoguru.com/hr/hr-omoblog/lexie-hr/5-nacina-kako-lexie-pomaze-za-skolovanje-kod-ku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Čitam lakše!</a:t>
            </a:r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PRISTUPAČNOST ČITANJA DIGITALNIH SADRŽAJA</a:t>
            </a:r>
          </a:p>
        </p:txBody>
      </p:sp>
      <p:pic>
        <p:nvPicPr>
          <p:cNvPr id="4" name="Rezervirano mjesto za sliku 3" descr="Otvorena knjiga na stolu, zamućene police s knjigama u pozadini" title="Ogledna slik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D98E2193-5D91-A20D-51AD-8E6E84F34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7006" y="5512906"/>
            <a:ext cx="2777988" cy="963251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hr-H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Pripremila: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njižničarka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Renata Gržac</a:t>
            </a:r>
          </a:p>
          <a:p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 descr="Slika na kojoj se prikazuje tekst, vektorska grafika&#10;&#10;Opis je automatski generiran">
            <a:extLst>
              <a:ext uri="{FF2B5EF4-FFF2-40B4-BE49-F238E27FC236}">
                <a16:creationId xmlns:a16="http://schemas.microsoft.com/office/drawing/2014/main" id="{0DA6F1E1-D2B9-C169-A9A1-0F84ED79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76" y="1705034"/>
            <a:ext cx="5363448" cy="34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PROJEKTU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Projekt </a:t>
            </a:r>
            <a:r>
              <a:rPr lang="hr-HR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Čitam lakše! – pristupačnost čitanja digitalnih sadržaja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 pokrenut je kako bi se odabrani sadržaji digitalne zbirke NSK prilagodili i učinili dostupnijim osobama s disleksijom i drugim teškoćama u čitanju.</a:t>
            </a:r>
          </a:p>
          <a:p>
            <a:pPr rtl="0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Sadržaji su dostupni na portalu </a:t>
            </a:r>
            <a:r>
              <a:rPr lang="hr-H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Digitalne zbirke NSK</a:t>
            </a: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i u </a:t>
            </a:r>
            <a:r>
              <a:rPr lang="hr-H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aplikaciji Lexie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Program je sufinanciran sredstvima Ministarstva kulture i medija Republike Hrvatske.</a:t>
            </a:r>
          </a:p>
          <a:p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Nositelj programa je </a:t>
            </a:r>
            <a:r>
              <a:rPr lang="hr-HR" sz="1800" b="1" dirty="0">
                <a:latin typeface="Calibri" panose="020F0502020204030204" pitchFamily="34" charset="0"/>
                <a:cs typeface="Calibri" panose="020F0502020204030204" pitchFamily="34" charset="0"/>
              </a:rPr>
              <a:t>Nacionalna i sveučilišna knjižnica u Zagrebu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, a suradnik </a:t>
            </a:r>
            <a:r>
              <a:rPr lang="hr-H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Omoguru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 (tim logopeda, tipografa, dizajnera, inovatora ili kako su oni sebe opisali sanjara koji pronalaze nove načine čitanja osobama s disleksijom i teškoćama u čitanju).</a:t>
            </a:r>
          </a:p>
          <a:p>
            <a:pPr rtl="0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Voditeljica projekta: Marta Matijević</a:t>
            </a:r>
          </a:p>
          <a:p>
            <a:pPr rtl="0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Suradnici: Renata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Petrušić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, Sofija Klarin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Zadravec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, Dunja Marija Gabriel, Kristina Romić, Sanja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Lapiš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, Iva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Adžaga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Ašperger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, Maja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Priselac</a:t>
            </a:r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APLIKACIJA LEXIE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nudi aplikacija Lexie?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pristup zbirci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lektirnih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naslova, književnih klasika i kratkih priča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mogućnost dodavanja vlastitih digitalnih knjiga i tekstova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mogućnost izrade materijala za učenje uz pomoć bilješki iz knjiga, udžbenika i internetskih izvora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mogućnost korištenja na mobitelima,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tabletima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i računalima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učenici mogu čitati tekstove uz alate za prilagodbu teksta i olakšavanje čitanja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tekstove mogu čitati sami ili ih aplikacija može čitati za njih</a:t>
            </a:r>
          </a:p>
          <a:p>
            <a:pPr marL="457200" lvl="1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Koja su ograničenja aplikacije Lexie?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 okviru pilot projekta omogućen je pristup jednom korisniku istovremeno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pristup platformi bit će omogućen u razdoblju od devet mjeseci</a:t>
            </a:r>
          </a:p>
          <a:p>
            <a:pPr marL="457200" lvl="1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Ipak, za korištenje aplikacije Lexie u školi…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škole mogu nabaviti posebnu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licencu</a:t>
            </a:r>
          </a:p>
          <a:p>
            <a:pPr marL="0" indent="0">
              <a:buNone/>
            </a:pP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LEXIE ZA ŠKOLE – ALAT ZA INDIVIDUALIZACIJU NASTAVE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Lexie koriste logopedi, učitelji i stručni suradnici: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za jednostavniju i bržu individualizaciju tekstova i listića za nastavu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za izradu personaliziranog teksta za pojedinog učenika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uređeni tekstovi su uvijek pri ruci u osobnoj online knjižnici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mogućnost pretvaranja tiskanoga u digitalni tekst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mogućnost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printanja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prilagođenog teksta</a:t>
            </a:r>
            <a:endParaRPr lang="hr-HR" dirty="0"/>
          </a:p>
          <a:p>
            <a:pPr marL="457200" lvl="1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Lexie koriste učenici s disleksijom i drugim teškoćama u čitanju: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učenici mogu čitati tekstove uz alate za prilagodbu teksta i olakšavanje čitanja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tekstove mogu čitati sami ili ih aplikacija može čitati za njih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aplikacija je dostupna na mobitelima, tabletima i računalima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Lexie pozitivno utječe na samostalnost, samopouzdanje i postizanje boljih rezultata u školi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 našoj je školi 27 učenika kojima u rješenju stoji potreba za rehabilitacijskom potporom logopeda (teškoće na planu govorno-glasovne komunikacije i na planu čitanja), no Lexie mogu po potrebi koristiti i ostali učenici</a:t>
            </a:r>
          </a:p>
          <a:p>
            <a:pPr marL="457200" lvl="1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za sliku 4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r="16927"/>
          <a:stretch/>
        </p:blipFill>
        <p:spPr>
          <a:xfrm>
            <a:off x="5685182" y="1600200"/>
            <a:ext cx="5400400" cy="457200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VIDEOZAPIS – SVE O LEXIE U 15 MINUTA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68248" cy="4572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hr-H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Sadržaj:</a:t>
            </a: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00:00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Uvod</a:t>
            </a: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01:21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Kako instalirati Lexie</a:t>
            </a: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02:42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Za računala i mobilne uređaje</a:t>
            </a: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03:28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Dodavanje knjiga i osobna online knjižnica</a:t>
            </a: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04:57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Dodavanje dokumenata i uređivanje teksta</a:t>
            </a: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05:24</a:t>
            </a:r>
            <a:r>
              <a:rPr lang="hr-HR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- Lexie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toolbox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Omotype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06:27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Lexie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toolbox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alati za lakše čitanje</a:t>
            </a: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07:44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Lexie ti čita -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08.35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Vježbanje čitanja uz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10:16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Kreiranje lekcije iz udžbenika</a:t>
            </a: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12:47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Printanje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14:31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- Kako Lexie čita dokumente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C6283E9E-6BB3-A1D5-31C1-89058DEEC426}"/>
              </a:ext>
            </a:extLst>
          </p:cNvPr>
          <p:cNvSpPr/>
          <p:nvPr/>
        </p:nvSpPr>
        <p:spPr>
          <a:xfrm>
            <a:off x="6096000" y="5152870"/>
            <a:ext cx="3594791" cy="61953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Klikni i pogledaj cijeli videozapis!</a:t>
            </a:r>
          </a:p>
        </p:txBody>
      </p:sp>
      <p:pic>
        <p:nvPicPr>
          <p:cNvPr id="20" name="Slika 19" descr="Well Bee">
            <a:extLst>
              <a:ext uri="{FF2B5EF4-FFF2-40B4-BE49-F238E27FC236}">
                <a16:creationId xmlns:a16="http://schemas.microsoft.com/office/drawing/2014/main" id="{BDE522C0-DB63-CB0C-0E28-9910122827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93" y="4604423"/>
            <a:ext cx="1167986" cy="11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KAKO PRISTUPITI APLIKACIJI LEXIE?</a:t>
            </a:r>
          </a:p>
        </p:txBody>
      </p:sp>
      <p:pic>
        <p:nvPicPr>
          <p:cNvPr id="22" name="Slika 21" descr="Slika na kojoj se prikazuje tekst, snimka zaslona, monitor">
            <a:extLst>
              <a:ext uri="{FF2B5EF4-FFF2-40B4-BE49-F238E27FC236}">
                <a16:creationId xmlns:a16="http://schemas.microsoft.com/office/drawing/2014/main" id="{A37D8A73-C862-C624-C890-E82EE9D09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56" y="1625270"/>
            <a:ext cx="9125488" cy="49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ISKUSTVA KORISNIKA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9980682" cy="3011557"/>
          </a:xfrm>
        </p:spPr>
        <p:txBody>
          <a:bodyPr rtlCol="0">
            <a:normAutofit lnSpcReduction="10000"/>
          </a:bodyPr>
          <a:lstStyle/>
          <a:p>
            <a:pPr marL="285750" indent="-285750" rtl="0">
              <a:buFont typeface="Wingdings" panose="05000000000000000000" pitchFamily="2" charset="2"/>
              <a:buChar char="§"/>
            </a:pPr>
            <a:endParaRPr lang="hr-H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"Lexie nudi brojne mogućnosti prilagodbe tiskanog teksta, koje se mogu odabrati i pohraniti za svako dijete pojedinačno. Aplikaciju smatram izvrsnim alatom za olakšavanje čitanja i učenja. Mogućnost pretvaranja teksta u govor djeci nudi dodatno vrijeme jer tekst mogu ponavljati višekratno bez dugotrajnog iščitavanja, a značajna je pomoć i u čitanju </a:t>
            </a:r>
            <a:r>
              <a:rPr lang="hr-H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lektirnih</a:t>
            </a: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djela." – </a:t>
            </a:r>
            <a:r>
              <a:rPr lang="hr-HR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Vanda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hr-H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"Dijete nam je trenutno u 2. razredu osnovne škole te smo se susreli s početnim teškoćama čitanja. Na preporuku logopeda smo počeli koristiti Lexie i oduševljeni smo. Smatram da bi svim učenicima bila korisna, nekima svakodnevno, a nekima po potrebi. Budući da sam učiteljica, planiram koristiti Lexie i    za rad sa svojim učenicima. Hvala Vam!" – Ivana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hr-H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02A1968-6D71-ECF6-9C6E-EDF9D1240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35" y="5038795"/>
            <a:ext cx="3300550" cy="6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DAR – VJEŽBENICA ZA RAZVOJ ČITATELJSKIH VJEŠTINA 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36787" y="1980066"/>
            <a:ext cx="3361083" cy="4238390"/>
          </a:xfrm>
        </p:spPr>
        <p:txBody>
          <a:bodyPr rtlCol="0">
            <a:normAutofit/>
          </a:bodyPr>
          <a:lstStyle/>
          <a:p>
            <a:pPr rtl="0"/>
            <a:endParaRPr lang="hr-HR" sz="1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hr-H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sve roditelje i učitelje:</a:t>
            </a:r>
          </a:p>
          <a:p>
            <a:pPr marL="342900" indent="-342900" rt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pripremljena je vježbenica za razvoj čitalačkih vještina za djecu od 1. do 4. razreda</a:t>
            </a:r>
          </a:p>
          <a:p>
            <a:pPr marL="342900" indent="-342900" rt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u njoj je 27 priča i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slikopriča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spremnih za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printanje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tekstove su nam ustupili logopedi iz cijele Hrvatske </a:t>
            </a:r>
          </a:p>
          <a:p>
            <a:pPr marL="342900" indent="-342900" rt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u knjižnicama aplikacije Lexie možete pronaći još 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nešto više od 100 kratkih priča s pitanjima za provjeru razumijevanja pročitanog, idealnih za vježbanje čitanja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Rezervirano mjesto slike 7">
            <a:hlinkClick r:id="rId2"/>
            <a:extLst>
              <a:ext uri="{FF2B5EF4-FFF2-40B4-BE49-F238E27FC236}">
                <a16:creationId xmlns:a16="http://schemas.microsoft.com/office/drawing/2014/main" id="{3C0B98D1-FAC9-594E-D513-464F5FD41E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7913"/>
          <a:stretch>
            <a:fillRect/>
          </a:stretch>
        </p:blipFill>
        <p:spPr>
          <a:xfrm>
            <a:off x="4750676" y="1980065"/>
            <a:ext cx="6334906" cy="4238391"/>
          </a:xfrm>
        </p:spPr>
      </p:pic>
      <p:sp>
        <p:nvSpPr>
          <p:cNvPr id="9" name="Srce 8">
            <a:extLst>
              <a:ext uri="{FF2B5EF4-FFF2-40B4-BE49-F238E27FC236}">
                <a16:creationId xmlns:a16="http://schemas.microsoft.com/office/drawing/2014/main" id="{7280C114-47D8-1903-42B4-1DE654E162E0}"/>
              </a:ext>
            </a:extLst>
          </p:cNvPr>
          <p:cNvSpPr/>
          <p:nvPr/>
        </p:nvSpPr>
        <p:spPr>
          <a:xfrm>
            <a:off x="2719179" y="4418457"/>
            <a:ext cx="196298" cy="15902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6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JOŠ PONEŠTO O APLIKACIJI LEXIE...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2124219"/>
            <a:ext cx="3866492" cy="3800973"/>
          </a:xfrm>
        </p:spPr>
        <p:txBody>
          <a:bodyPr rtlCol="0">
            <a:normAutofit/>
          </a:bodyPr>
          <a:lstStyle/>
          <a:p>
            <a:pPr rtl="0"/>
            <a:endParaRPr lang="hr-H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hr-H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Korisne poveznice: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Kako "instalirati" </a:t>
            </a:r>
            <a:r>
              <a:rPr lang="hr-HR" sz="16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Lexie</a:t>
            </a:r>
            <a:r>
              <a:rPr lang="hr-HR" sz="1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na mobitel, </a:t>
            </a:r>
            <a:r>
              <a:rPr lang="hr-HR" sz="16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tablet</a:t>
            </a:r>
            <a:r>
              <a:rPr lang="hr-HR" sz="1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i računalo?</a:t>
            </a:r>
            <a:endParaRPr lang="hr-HR" sz="16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sz="16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Leksi</a:t>
            </a:r>
            <a:r>
              <a:rPr lang="hr-HR" sz="1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hr-H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aplikacija za ugodno čitanje i </a:t>
            </a:r>
            <a:r>
              <a:rPr lang="hr-HR" sz="1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učenje</a:t>
            </a:r>
            <a:endParaRPr lang="hr-HR" sz="16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sz="1600" b="1" dirty="0">
                <a:solidFill>
                  <a:srgbClr val="51484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Lexie je odlična za učenike s </a:t>
            </a:r>
            <a:r>
              <a:rPr lang="hr-HR" sz="1600" b="1" dirty="0" smtClean="0">
                <a:solidFill>
                  <a:srgbClr val="51484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disleksijom i teškoćama čitanja</a:t>
            </a:r>
            <a:endParaRPr lang="hr-HR" sz="1600" b="1" dirty="0" smtClean="0"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sz="16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Pet načina kako Lexie pomaže u školovanju i kod kuće</a:t>
            </a:r>
            <a:endParaRPr lang="hr-HR" sz="1600" b="1" dirty="0" smtClean="0">
              <a:latin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rt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r-HR" sz="16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Usporedba 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Lexie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hr-HR" sz="1600" b="1" dirty="0" err="1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Omoguru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600" b="1" dirty="0" err="1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Readera</a:t>
            </a:r>
            <a:endParaRPr lang="hr-H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B97333B8-9CA1-5C2E-57B2-FF504AF46D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92" y="2124220"/>
            <a:ext cx="6114189" cy="4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ska literatura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1_TF03431380_TF03431380" id="{84BD883B-ED42-41B7-9EAA-8F77CC389446}" vid="{D23A8096-574E-4E54-B93D-2AA7CAA365C5}"/>
    </a:ext>
  </a:extLst>
</a:theme>
</file>

<file path=ppt/theme/theme2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Akademska prezentacija, dizajn s prugastim uzorkom i vrpcom (široki zaslon)</Template>
  <TotalTime>0</TotalTime>
  <Words>748</Words>
  <Application>Microsoft Office PowerPoint</Application>
  <PresentationFormat>Široki zaslon</PresentationFormat>
  <Paragraphs>80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Calibri</vt:lpstr>
      <vt:lpstr>Euphemia</vt:lpstr>
      <vt:lpstr>Plantagenet Cherokee</vt:lpstr>
      <vt:lpstr>Times New Roman</vt:lpstr>
      <vt:lpstr>Wingdings</vt:lpstr>
      <vt:lpstr>Akademska literatura 16 x 9</vt:lpstr>
      <vt:lpstr>PROJEKT Čitam lakše!</vt:lpstr>
      <vt:lpstr>O PROJEKTU</vt:lpstr>
      <vt:lpstr>APLIKACIJA LEXIE</vt:lpstr>
      <vt:lpstr>LEXIE ZA ŠKOLE – ALAT ZA INDIVIDUALIZACIJU NASTAVE</vt:lpstr>
      <vt:lpstr>VIDEOZAPIS – SVE O LEXIE U 15 MINUTA</vt:lpstr>
      <vt:lpstr>KAKO PRISTUPITI APLIKACIJI LEXIE?</vt:lpstr>
      <vt:lpstr>ISKUSTVA KORISNIKA</vt:lpstr>
      <vt:lpstr>DAR – VJEŽBENICA ZA RAZVOJ ČITATELJSKIH VJEŠTINA </vt:lpstr>
      <vt:lpstr>JOŠ PONEŠTO O APLIKACIJI LEXIE...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2023-02-09T12:19:24Z</dcterms:created>
  <dcterms:modified xsi:type="dcterms:W3CDTF">2023-02-14T10:02:58Z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